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3" r:id="rId3"/>
    <p:sldId id="260" r:id="rId4"/>
    <p:sldId id="261" r:id="rId5"/>
    <p:sldId id="258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38B585E-8FB4-4A41-80E0-91314AF228EA}" v="51" dt="2022-12-20T11:23:11.4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68"/>
  </p:normalViewPr>
  <p:slideViewPr>
    <p:cSldViewPr snapToGrid="0">
      <p:cViewPr varScale="1">
        <p:scale>
          <a:sx n="105" d="100"/>
          <a:sy n="105" d="100"/>
        </p:scale>
        <p:origin x="84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1FB677-DC4D-60CA-F177-1C7F686D94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A3C4035-CB49-B3C1-7827-54E0084998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E9711F-8F01-1388-CA88-EF4DDB0928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8C920-8FC6-2E40-8A79-941B6DC4A051}" type="datetimeFigureOut">
              <a:rPr lang="en-US" smtClean="0"/>
              <a:t>1/3/23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EBAD5F-498D-61D7-F957-F9671004A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1E8623-F14B-9735-A5C6-47F7E2371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D4844-06DE-734D-AAC3-342A3773E1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270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3C25E6-4BD2-D636-F57D-3859D9FCAB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C87D5B-29FA-81AD-E8C9-04289A1D44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F91D93-0A3D-BFC7-6D67-A85235BB7D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8C920-8FC6-2E40-8A79-941B6DC4A051}" type="datetimeFigureOut">
              <a:rPr lang="en-US" smtClean="0"/>
              <a:t>1/3/23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F3017F-343B-902E-00C1-CDD78D070B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0B2EFE-194F-FB9F-D33F-58C1637FFC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D4844-06DE-734D-AAC3-342A3773E1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572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68C95F0-C20B-93B2-F7C3-EF1F5959A5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54B75D-FF81-2ADF-C75F-A6E3A4DC89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33C84A-153D-4CC6-FAD5-C915AC8D74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8C920-8FC6-2E40-8A79-941B6DC4A051}" type="datetimeFigureOut">
              <a:rPr lang="en-US" smtClean="0"/>
              <a:t>1/3/23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3D8809-78DF-9054-9D1E-C54C4A1040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3DFFDD-05FA-BB80-C72E-D1C5D6125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D4844-06DE-734D-AAC3-342A3773E1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572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D7EBC7-E829-2894-15C7-0BEFC27757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51EE61-9E69-842C-3D99-3A7B556232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F391D4-93A9-DDDF-F179-9B07BEFED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8C920-8FC6-2E40-8A79-941B6DC4A051}" type="datetimeFigureOut">
              <a:rPr lang="en-US" smtClean="0"/>
              <a:t>1/3/23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3322B2-F888-62EA-D13F-39629268F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A144B3-1CD7-F82D-4BEA-2E7B60C16F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D4844-06DE-734D-AAC3-342A3773E1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28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AD741C-84A4-4698-33A6-1F010988C8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FB9034-A5AF-125C-F05A-5F5A249154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09AC-C2C1-10F4-B027-4C4D216B7E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8C920-8FC6-2E40-8A79-941B6DC4A051}" type="datetimeFigureOut">
              <a:rPr lang="en-US" smtClean="0"/>
              <a:t>1/3/23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8B3B0-7280-3E5F-467C-CB6BEA92B8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7ECB08-7310-740E-2D1F-5FAE6A087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D4844-06DE-734D-AAC3-342A3773E1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339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725F36-88B8-1C45-1C26-C22C5DA39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8C2570-F0E2-DBF9-3AE7-3ECD63C92F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353D68-CBF1-3C5E-0670-BA06178C3E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D87EB6-768A-C041-22E2-28CE05A82E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8C920-8FC6-2E40-8A79-941B6DC4A051}" type="datetimeFigureOut">
              <a:rPr lang="en-US" smtClean="0"/>
              <a:t>1/3/23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792DE7-28C4-60BC-2F3F-C54743254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38C5D1-7425-0541-432E-3A922E6E22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D4844-06DE-734D-AAC3-342A3773E1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808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9231E7-9B02-B319-62B0-C8D864A030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A18BB4-C68B-7D13-B144-FC7275829D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822CBB-6746-932E-D982-A9AC5C6F7D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024E37-07EA-7B60-E573-6E7792D899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D080F74-04D2-1199-FE11-87099F3DE4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82EE90A-7BE5-D72A-6FFF-CCC242978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8C920-8FC6-2E40-8A79-941B6DC4A051}" type="datetimeFigureOut">
              <a:rPr lang="en-US" smtClean="0"/>
              <a:t>1/3/23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CAB8181-D04F-0CB9-28E7-88FBF3DF7F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FF5A36-CBA6-97D4-4348-4F409B1CB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D4844-06DE-734D-AAC3-342A3773E1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900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0DEC88-19E9-E0BC-6843-48B33E8DE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7F71D5-3385-7FDE-6ADC-EE0FDFB0C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8C920-8FC6-2E40-8A79-941B6DC4A051}" type="datetimeFigureOut">
              <a:rPr lang="en-US" smtClean="0"/>
              <a:t>1/3/23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4B4471-6CF1-2E86-D527-793BA49996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EE8311-DCD6-3A6D-89EE-6C5683B6ED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D4844-06DE-734D-AAC3-342A3773E1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380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1CBB4A6-F190-4F8F-CD6C-40B8B28479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8C920-8FC6-2E40-8A79-941B6DC4A051}" type="datetimeFigureOut">
              <a:rPr lang="en-US" smtClean="0"/>
              <a:t>1/3/23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00806E-3B01-6490-1395-90FC7304B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98C6CD-59CD-2E64-93E0-9EFEB79F8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D4844-06DE-734D-AAC3-342A3773E1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297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E71D99-6A59-9A9B-E135-C72026D7E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AE9589-804D-4798-51D4-B936B5658B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A03937-7074-2EF0-3127-DF540B5BB1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0D9141-B841-CB2D-CFC4-029359AF5A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8C920-8FC6-2E40-8A79-941B6DC4A051}" type="datetimeFigureOut">
              <a:rPr lang="en-US" smtClean="0"/>
              <a:t>1/3/23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6C80A5-9FCF-BD8B-9844-AF3B46A3F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2C7DFB-D8E5-C77B-B91D-8BCBA0902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D4844-06DE-734D-AAC3-342A3773E1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593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CBFCD3-EAE8-6C19-32A8-7CA1D59C4C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85D7AB6-BD9F-A338-604F-26EBB18DD2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E55355-0904-D2B2-5629-DF83991FBF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E89A89-1CAA-8CA7-BB40-4321DDFB75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8C920-8FC6-2E40-8A79-941B6DC4A051}" type="datetimeFigureOut">
              <a:rPr lang="en-US" smtClean="0"/>
              <a:t>1/3/23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B8642C-D06A-5F8C-D228-6E3CD6BF9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6D918B-036B-938F-7126-DC2475D0A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D4844-06DE-734D-AAC3-342A3773E1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401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A33DC39-722B-0104-8EBD-C5C45A7B5E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6E1C0E-6542-BB1B-8D73-5B1FBA7C4E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66CD15-F4F6-7E06-3D7F-30089385C6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08C920-8FC6-2E40-8A79-941B6DC4A051}" type="datetimeFigureOut">
              <a:rPr lang="en-US" smtClean="0"/>
              <a:t>1/3/23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636742-0162-0784-3210-15AC285F10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117FFA-EC6C-D061-E2D2-DE410495B6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2D4844-06DE-734D-AAC3-342A3773E1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366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genomicsengland.gitlab.io/gelreportmodels/GelReportModels/html_schemas/org.gel.models.report.avro/6.4.0/CommonInterpreted.html#/schema/org.gel.models.report.avro.ReportEvent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genomicsengland.gitlab.io/gelreportmodels/GelReportModels/html_schemas/org.gel.models.report.avro/6.4.0/CommonInterpreted.html#/schema/org.gel.models.report.avro.VariantAttribute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4308DA-5697-5DB3-7B77-4AE47D8FD16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Known Pathogenic Variant Prioritization (KPVP)</a:t>
            </a:r>
            <a:br>
              <a:rPr lang="en-US"/>
            </a:br>
            <a:r>
              <a:rPr lang="en-US"/>
              <a:t>Interpreted Genome changes: </a:t>
            </a:r>
            <a:br>
              <a:rPr lang="en-US"/>
            </a:br>
            <a:r>
              <a:rPr lang="en-US"/>
              <a:t>Info for TPIs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0712A0-5867-E28D-E38C-8103B3FB05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63980" y="4562158"/>
            <a:ext cx="9144000" cy="1655762"/>
          </a:xfrm>
        </p:spPr>
        <p:txBody>
          <a:bodyPr/>
          <a:lstStyle/>
          <a:p>
            <a:r>
              <a:rPr lang="en-US"/>
              <a:t>Referral used as current reference: </a:t>
            </a:r>
            <a:r>
              <a:rPr lang="en-GB"/>
              <a:t>r21883298454 which ran through the production pipeline in December 2022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8341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E06F0A-6F5D-BDCF-21DF-1DC74A44B5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3505495" cy="1622321"/>
          </a:xfrm>
        </p:spPr>
        <p:txBody>
          <a:bodyPr>
            <a:normAutofit/>
          </a:bodyPr>
          <a:lstStyle/>
          <a:p>
            <a:r>
              <a:rPr lang="en-US" sz="3100"/>
              <a:t>Known Pathogenic Variant Prioritization (KPVP)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3CE316-0EA8-D3C1-2CCC-9D434D1B6D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931" y="2438400"/>
            <a:ext cx="3505494" cy="378541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1700"/>
              <a:t>KPVP improves the sensitivity of the Genomics England tiering pipeline, by </a:t>
            </a:r>
            <a:r>
              <a:rPr lang="en-US" sz="1700" err="1"/>
              <a:t>prioritising</a:t>
            </a:r>
            <a:r>
              <a:rPr lang="en-US" sz="1700"/>
              <a:t> known disease pathogenic variants that would otherwise be filtered out by tiering rules</a:t>
            </a:r>
          </a:p>
          <a:p>
            <a:r>
              <a:rPr lang="en-US" sz="1700"/>
              <a:t>To support KPVP - </a:t>
            </a:r>
            <a:r>
              <a:rPr lang="en-US" sz="1700" i="1"/>
              <a:t>report events</a:t>
            </a:r>
            <a:r>
              <a:rPr lang="en-US" sz="1700"/>
              <a:t> within “</a:t>
            </a:r>
            <a:r>
              <a:rPr lang="en-US" sz="1700" err="1"/>
              <a:t>genomics_england_tiering</a:t>
            </a:r>
            <a:r>
              <a:rPr lang="en-US" sz="1700"/>
              <a:t>” Interpreted Genomes will have some additional fields ‘added’</a:t>
            </a:r>
          </a:p>
          <a:p>
            <a:r>
              <a:rPr lang="en-US" sz="1700"/>
              <a:t>Nothing is being removed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E39A796-BE83-48B1-B33F-35C4A32AAB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9056" y="0"/>
            <a:ext cx="7552944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9">
            <a:extLst>
              <a:ext uri="{FF2B5EF4-FFF2-40B4-BE49-F238E27FC236}">
                <a16:creationId xmlns:a16="http://schemas.microsoft.com/office/drawing/2014/main" id="{72F84B47-E267-4194-8194-831DB7B55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23688" y="557784"/>
            <a:ext cx="6584098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Text&#10;&#10;Description automatically generated">
            <a:extLst>
              <a:ext uri="{FF2B5EF4-FFF2-40B4-BE49-F238E27FC236}">
                <a16:creationId xmlns:a16="http://schemas.microsoft.com/office/drawing/2014/main" id="{36C3153E-A008-6DAB-6FFF-DACAAD7FAE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62514" y="807593"/>
            <a:ext cx="4506027" cy="5239568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6795918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92F697-0013-F527-E7DB-D6A5F3BD9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Variants:  </a:t>
            </a:r>
            <a:r>
              <a:rPr lang="en-US" err="1"/>
              <a:t>reportEvents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FD4BA3-22AC-7F11-34D6-C10EC3E835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942083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NEW! `</a:t>
            </a:r>
            <a:r>
              <a:rPr lang="en-US" dirty="0">
                <a:hlinkClick r:id="rId2"/>
              </a:rPr>
              <a:t>evidenceEntry</a:t>
            </a:r>
            <a:r>
              <a:rPr lang="en-US" dirty="0"/>
              <a:t>`</a:t>
            </a:r>
          </a:p>
          <a:p>
            <a:r>
              <a:rPr lang="en-US" dirty="0"/>
              <a:t>Can be null</a:t>
            </a:r>
            <a:endParaRPr lang="en-US" dirty="0">
              <a:cs typeface="Calibri"/>
            </a:endParaRPr>
          </a:p>
          <a:p>
            <a:pPr marL="0" indent="0">
              <a:buNone/>
            </a:pPr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The new evidence entry includes the reason why the report event was generated</a:t>
            </a:r>
          </a:p>
          <a:p>
            <a:pPr lvl="1"/>
            <a:r>
              <a:rPr lang="en-US" sz="2000" dirty="0" err="1">
                <a:cs typeface="Calibri" panose="020F0502020204030204"/>
              </a:rPr>
              <a:t>genomic_england_tiering</a:t>
            </a:r>
            <a:r>
              <a:rPr lang="en-US" sz="2000" dirty="0">
                <a:cs typeface="Calibri" panose="020F0502020204030204"/>
              </a:rPr>
              <a:t> – current rules</a:t>
            </a:r>
          </a:p>
          <a:p>
            <a:pPr lvl="1"/>
            <a:r>
              <a:rPr lang="en-US" sz="2000" dirty="0" err="1">
                <a:ea typeface="+mn-lt"/>
                <a:cs typeface="+mn-lt"/>
              </a:rPr>
              <a:t>genomic_england_tiering_small_variant_inclusion_list</a:t>
            </a:r>
            <a:r>
              <a:rPr lang="en-US" sz="2000" dirty="0">
                <a:ea typeface="+mn-lt"/>
                <a:cs typeface="+mn-lt"/>
              </a:rPr>
              <a:t> – variant on the inclusion list</a:t>
            </a:r>
            <a:endParaRPr lang="en-US" sz="2000" dirty="0">
              <a:cs typeface="Calibri" panose="020F0502020204030204"/>
            </a:endParaRPr>
          </a:p>
          <a:p>
            <a:pPr lvl="1"/>
            <a:r>
              <a:rPr lang="en-US" sz="2000" dirty="0" err="1">
                <a:cs typeface="Calibri" panose="020F0502020204030204"/>
              </a:rPr>
              <a:t>clinvar</a:t>
            </a:r>
            <a:r>
              <a:rPr lang="en-US" sz="2000" dirty="0">
                <a:cs typeface="Calibri" panose="020F0502020204030204"/>
              </a:rPr>
              <a:t> – </a:t>
            </a:r>
            <a:r>
              <a:rPr lang="en-US" sz="2000" dirty="0" err="1">
                <a:cs typeface="Calibri" panose="020F0502020204030204"/>
              </a:rPr>
              <a:t>clinvar</a:t>
            </a:r>
            <a:r>
              <a:rPr lang="en-US" sz="2000" dirty="0">
                <a:cs typeface="Calibri" panose="020F0502020204030204"/>
              </a:rPr>
              <a:t> </a:t>
            </a:r>
            <a:r>
              <a:rPr lang="en-US" sz="2000" dirty="0" err="1">
                <a:cs typeface="Calibri" panose="020F0502020204030204"/>
              </a:rPr>
              <a:t>vcv</a:t>
            </a:r>
            <a:r>
              <a:rPr lang="en-US" sz="2000" dirty="0">
                <a:cs typeface="Calibri" panose="020F0502020204030204"/>
              </a:rPr>
              <a:t> entry that meets criteria for generating known pathogenic report event</a:t>
            </a:r>
          </a:p>
        </p:txBody>
      </p:sp>
      <p:pic>
        <p:nvPicPr>
          <p:cNvPr id="5" name="Picture 4" descr="Text&#10;&#10;Description automatically generated">
            <a:extLst>
              <a:ext uri="{FF2B5EF4-FFF2-40B4-BE49-F238E27FC236}">
                <a16:creationId xmlns:a16="http://schemas.microsoft.com/office/drawing/2014/main" id="{70B68182-EF77-8BED-0901-3134B63DF4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17572" y="1462860"/>
            <a:ext cx="3592245" cy="4633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94407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D47D13-9BCE-0AF8-83C9-24C730E5CD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Variants: </a:t>
            </a:r>
            <a:r>
              <a:rPr lang="en-US" err="1"/>
              <a:t>variantAttributes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1FA95A-F6CF-207F-F211-D8565A621A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643311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NEW! `</a:t>
            </a:r>
            <a:r>
              <a:rPr lang="en-US">
                <a:hlinkClick r:id="rId2"/>
              </a:rPr>
              <a:t>evidenceEntries</a:t>
            </a:r>
            <a:r>
              <a:rPr lang="en-US"/>
              <a:t>`</a:t>
            </a:r>
          </a:p>
          <a:p>
            <a:r>
              <a:rPr lang="en-US"/>
              <a:t>Can be null or an empty list</a:t>
            </a:r>
          </a:p>
          <a:p>
            <a:endParaRPr lang="en-US"/>
          </a:p>
          <a:p>
            <a:endParaRPr lang="en-US"/>
          </a:p>
          <a:p>
            <a:r>
              <a:rPr lang="en-US" sz="2400"/>
              <a:t>All evidences (</a:t>
            </a:r>
            <a:r>
              <a:rPr lang="en-US" sz="2400" err="1"/>
              <a:t>clinvar</a:t>
            </a:r>
            <a:r>
              <a:rPr lang="en-US" sz="2400"/>
              <a:t>) associated with the variant</a:t>
            </a:r>
            <a:endParaRPr lang="en-US" sz="2400">
              <a:cs typeface="Calibri"/>
            </a:endParaRPr>
          </a:p>
          <a:p>
            <a:endParaRPr lang="en-US">
              <a:cs typeface="Calibri"/>
            </a:endParaRPr>
          </a:p>
        </p:txBody>
      </p:sp>
      <p:pic>
        <p:nvPicPr>
          <p:cNvPr id="6" name="Picture 5" descr="Text&#10;&#10;Description automatically generated">
            <a:extLst>
              <a:ext uri="{FF2B5EF4-FFF2-40B4-BE49-F238E27FC236}">
                <a16:creationId xmlns:a16="http://schemas.microsoft.com/office/drawing/2014/main" id="{ADA2654F-788A-7E4D-6F45-6683060B7C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48399" y="1377778"/>
            <a:ext cx="3538513" cy="5208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71882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DA0342-9FB9-9E9F-420B-2FDD4F9C5D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/>
              <a:t>versionControl</a:t>
            </a:r>
            <a:endParaRPr lang="en-US"/>
          </a:p>
        </p:txBody>
      </p:sp>
      <p:pic>
        <p:nvPicPr>
          <p:cNvPr id="11" name="Content Placeholder 10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6928589D-EC7D-3FAF-2129-A10E179E565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01243" y="2138513"/>
            <a:ext cx="3162300" cy="685800"/>
          </a:xfr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DD596557-5F95-E9AB-1D06-56A21F3F3FCE}"/>
              </a:ext>
            </a:extLst>
          </p:cNvPr>
          <p:cNvSpPr txBox="1"/>
          <p:nvPr/>
        </p:nvSpPr>
        <p:spPr>
          <a:xfrm>
            <a:off x="4454735" y="2261286"/>
            <a:ext cx="10563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Currently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6289746-D563-AAB7-E9C9-29A7950B5D91}"/>
              </a:ext>
            </a:extLst>
          </p:cNvPr>
          <p:cNvSpPr txBox="1"/>
          <p:nvPr/>
        </p:nvSpPr>
        <p:spPr>
          <a:xfrm>
            <a:off x="4163543" y="4469372"/>
            <a:ext cx="1198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After KPVP</a:t>
            </a:r>
          </a:p>
        </p:txBody>
      </p:sp>
      <p:pic>
        <p:nvPicPr>
          <p:cNvPr id="4" name="Picture 3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39CEF9AF-4106-B658-5E36-69AE5C012C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1243" y="4228588"/>
            <a:ext cx="3048000" cy="8509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B1F1F12-32DA-2E59-76F9-29C64F74EF20}"/>
              </a:ext>
            </a:extLst>
          </p:cNvPr>
          <p:cNvSpPr txBox="1"/>
          <p:nvPr/>
        </p:nvSpPr>
        <p:spPr>
          <a:xfrm>
            <a:off x="6829541" y="4469372"/>
            <a:ext cx="31107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KPVP uses GRM “reports” 6.4.0</a:t>
            </a:r>
          </a:p>
        </p:txBody>
      </p:sp>
    </p:spTree>
    <p:extLst>
      <p:ext uri="{BB962C8B-B14F-4D97-AF65-F5344CB8AC3E}">
        <p14:creationId xmlns:p14="http://schemas.microsoft.com/office/powerpoint/2010/main" val="38994921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92DE16-FCD7-7ACB-EB0D-AE078A60D2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Things that haven’t changed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7BA8E4-6F73-4D22-AA40-CB44F8A568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There’s no KPVP for </a:t>
            </a:r>
            <a:r>
              <a:rPr lang="en-GB" dirty="0" err="1"/>
              <a:t>structuralVariants</a:t>
            </a:r>
            <a:r>
              <a:rPr lang="en-GB" dirty="0"/>
              <a:t> or </a:t>
            </a:r>
            <a:r>
              <a:rPr lang="en-GB" dirty="0" err="1"/>
              <a:t>shortTandemRepeats</a:t>
            </a:r>
            <a:r>
              <a:rPr lang="en-GB" dirty="0"/>
              <a:t> so the variants and report events will be the same</a:t>
            </a:r>
          </a:p>
          <a:p>
            <a:r>
              <a:rPr lang="en-GB" dirty="0" err="1"/>
              <a:t>Exomiser</a:t>
            </a:r>
            <a:r>
              <a:rPr lang="en-GB" dirty="0"/>
              <a:t> Interpreted Genomes are staying the same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91647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221</Words>
  <Application>Microsoft Macintosh PowerPoint</Application>
  <PresentationFormat>Widescreen</PresentationFormat>
  <Paragraphs>27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Known Pathogenic Variant Prioritization (KPVP) Interpreted Genome changes:  Info for TPIs</vt:lpstr>
      <vt:lpstr>Known Pathogenic Variant Prioritization (KPVP)</vt:lpstr>
      <vt:lpstr>Variants:  reportEvents</vt:lpstr>
      <vt:lpstr>Variants: variantAttributes</vt:lpstr>
      <vt:lpstr>versionControl</vt:lpstr>
      <vt:lpstr>Things that haven’t changed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KPVP IG changes:  Info for TPIs</dc:title>
  <dc:creator>Christopher Boustred</dc:creator>
  <cp:lastModifiedBy>Christopher Boustred</cp:lastModifiedBy>
  <cp:revision>2</cp:revision>
  <dcterms:created xsi:type="dcterms:W3CDTF">2022-12-16T11:38:42Z</dcterms:created>
  <dcterms:modified xsi:type="dcterms:W3CDTF">2023-01-04T16:54:57Z</dcterms:modified>
</cp:coreProperties>
</file>